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87" r:id="rId4"/>
    <p:sldMasterId id="2147484216" r:id="rId5"/>
    <p:sldMasterId id="2147484224" r:id="rId6"/>
    <p:sldMasterId id="2147484232" r:id="rId7"/>
  </p:sldMasterIdLst>
  <p:notesMasterIdLst>
    <p:notesMasterId r:id="rId28"/>
  </p:notesMasterIdLst>
  <p:handoutMasterIdLst>
    <p:handoutMasterId r:id="rId29"/>
  </p:handoutMasterIdLst>
  <p:sldIdLst>
    <p:sldId id="299" r:id="rId8"/>
    <p:sldId id="322" r:id="rId9"/>
    <p:sldId id="323" r:id="rId10"/>
    <p:sldId id="324" r:id="rId11"/>
    <p:sldId id="325" r:id="rId12"/>
    <p:sldId id="326" r:id="rId13"/>
    <p:sldId id="327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46" r:id="rId22"/>
    <p:sldId id="348" r:id="rId23"/>
    <p:sldId id="347" r:id="rId24"/>
    <p:sldId id="349" r:id="rId25"/>
    <p:sldId id="357" r:id="rId26"/>
    <p:sldId id="358" r:id="rId2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DBDCD8"/>
    <a:srgbClr val="82786F"/>
    <a:srgbClr val="32362C"/>
    <a:srgbClr val="45473E"/>
    <a:srgbClr val="3B4324"/>
    <a:srgbClr val="D8D8D8"/>
    <a:srgbClr val="C9C9C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1" autoAdjust="0"/>
    <p:restoredTop sz="94687"/>
  </p:normalViewPr>
  <p:slideViewPr>
    <p:cSldViewPr snapToGrid="0">
      <p:cViewPr varScale="1">
        <p:scale>
          <a:sx n="66" d="100"/>
          <a:sy n="66" d="100"/>
        </p:scale>
        <p:origin x="14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2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16C31D-1C22-F84A-A7B5-6952EF1AE403}" type="datetimeFigureOut">
              <a:rPr lang="en-US" altLang="en-US"/>
              <a:pPr/>
              <a:t>6/15/2020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9AB6B5-BF0B-064C-A88E-36E4B2A825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31585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38D594-1B45-0D47-8F23-AED13F1D19BA}" type="datetimeFigureOut">
              <a:rPr lang="en-US" altLang="en-US"/>
              <a:pPr/>
              <a:t>6/15/2020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8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2944A4-BE83-F140-9F51-6CC3B6D54F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306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>
                <a:solidFill>
                  <a:schemeClr val="tx1"/>
                </a:solidFill>
              </a:rPr>
              <a:t>U.S. ARMY </a:t>
            </a:r>
            <a:r>
              <a:rPr lang="en-US" sz="3200" dirty="0" smtClean="0">
                <a:solidFill>
                  <a:schemeClr val="tx1"/>
                </a:solidFill>
              </a:rPr>
              <a:t>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4249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159573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574471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756938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387123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0560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11344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832582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992617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50057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49176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4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928880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1011361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3380452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</a:lstStyle>
          <a:p>
            <a:pPr lvl="0"/>
            <a:r>
              <a:rPr lang="en-US" dirty="0" smtClean="0"/>
              <a:t>SECTION 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80699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442210" y="1228725"/>
            <a:ext cx="8094688" cy="471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30188" indent="-230188">
              <a:spcBef>
                <a:spcPts val="0"/>
              </a:spcBef>
              <a:buFont typeface="Arial" panose="020B0604020202020204" pitchFamily="34" charset="0"/>
              <a:buChar char="•"/>
              <a:defRPr sz="1800" b="1">
                <a:solidFill>
                  <a:schemeClr val="tx1"/>
                </a:solidFill>
              </a:defRPr>
            </a:lvl1pPr>
            <a:lvl2pPr marL="461963" indent="-233363">
              <a:spcBef>
                <a:spcPts val="0"/>
              </a:spcBef>
              <a:defRPr sz="1600">
                <a:solidFill>
                  <a:schemeClr val="tx1"/>
                </a:solidFill>
              </a:defRPr>
            </a:lvl2pPr>
            <a:lvl3pPr marL="684213" indent="-222250"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  <a:p>
            <a:pPr lvl="0"/>
            <a:r>
              <a:rPr lang="en-US" noProof="0" dirty="0" smtClean="0"/>
              <a:t>First level bullet</a:t>
            </a:r>
          </a:p>
          <a:p>
            <a:pPr lvl="1"/>
            <a:r>
              <a:rPr lang="en-US" noProof="0" dirty="0" smtClean="0"/>
              <a:t>Second level bullet</a:t>
            </a:r>
          </a:p>
          <a:p>
            <a:pPr lvl="2"/>
            <a:r>
              <a:rPr lang="en-US" noProof="0" dirty="0" smtClean="0"/>
              <a:t>Third level bullet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4271479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2701483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442419" y="274639"/>
            <a:ext cx="5941019" cy="50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lvl="0"/>
            <a:r>
              <a:rPr lang="en-US" dirty="0" smtClean="0"/>
              <a:t>Click to edit Master title text </a:t>
            </a:r>
          </a:p>
        </p:txBody>
      </p:sp>
    </p:spTree>
    <p:extLst>
      <p:ext uri="{BB962C8B-B14F-4D97-AF65-F5344CB8AC3E}">
        <p14:creationId xmlns:p14="http://schemas.microsoft.com/office/powerpoint/2010/main" val="2784497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White 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tx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tx1"/>
                </a:solidFill>
              </a:rPr>
              <a:t>ARMY RESEARCH LABORATORY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574395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ck Cover Slide (FOR DIGITAL USE ONL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306338" y="6487064"/>
            <a:ext cx="2014168" cy="366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rtl="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lang="en-US" sz="800" kern="1200" baseline="0" dirty="0" smtClean="0">
                <a:solidFill>
                  <a:schemeClr val="accent2"/>
                </a:solidFill>
                <a:latin typeface="Arial Bold" panose="020B0704020202020204" pitchFamily="34" charset="0"/>
                <a:ea typeface="ＭＳ Ｐゴシック" charset="-128"/>
                <a:cs typeface="Arial Bold" panose="020B0704020202020204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DD MMM YYYY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06338" y="2440244"/>
            <a:ext cx="774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U.S. ARMY COMBAT</a:t>
            </a:r>
            <a:r>
              <a:rPr lang="en-US" sz="3200" baseline="0" dirty="0" smtClean="0">
                <a:solidFill>
                  <a:schemeClr val="bg1"/>
                </a:solidFill>
              </a:rPr>
              <a:t> CAPABILITIES DEVELOPMENT COMMAND –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baseline="0" dirty="0" smtClean="0">
                <a:solidFill>
                  <a:schemeClr val="bg1"/>
                </a:solidFill>
              </a:rPr>
              <a:t>ARMY RESEARCH LABORATORY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06338" y="4379765"/>
            <a:ext cx="7740000" cy="45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lnSpc>
                <a:spcPts val="2000"/>
              </a:lnSpc>
              <a:defRPr lang="en-US" sz="20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SUBTITLE GOES HERE</a:t>
            </a:r>
            <a:endParaRPr lang="en-US" b="0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6338" y="5376077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Name of Presenter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06338" y="5671676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Rank/Title of Presenter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06338" y="5967274"/>
            <a:ext cx="5925786" cy="3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ts val="2000"/>
              </a:lnSpc>
              <a:defRPr lang="en-US" sz="1200" b="0" kern="1200" baseline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Organization of Presenter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151" y="5495277"/>
            <a:ext cx="1997476" cy="701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182880" tIns="91440" rIns="182880" bIns="91440" anchor="ctr"/>
          <a:lstStyle>
            <a:lvl1pPr algn="ctr">
              <a:lnSpc>
                <a:spcPct val="100000"/>
              </a:lnSpc>
              <a:defRPr lang="en-US" sz="600" b="0" kern="1200" baseline="0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en-US" sz="2000" kern="1200" dirty="0" smtClean="0">
                <a:solidFill>
                  <a:srgbClr val="D8D8D8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marL="0" indent="0">
              <a:defRPr/>
            </a:pPr>
            <a:r>
              <a:rPr lang="en-US" b="0" dirty="0" smtClean="0"/>
              <a:t>DISTRIBUTION 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95792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442210" y="2286001"/>
            <a:ext cx="8237095" cy="128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>
              <a:defRPr sz="3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42210" y="3569973"/>
            <a:ext cx="8237095" cy="854075"/>
          </a:xfrm>
          <a:prstGeom prst="rect">
            <a:avLst/>
          </a:prstGeom>
        </p:spPr>
        <p:txBody>
          <a:bodyPr/>
          <a:lstStyle>
            <a:lvl1pPr>
              <a:defRPr sz="1800" b="0" baseline="0"/>
            </a:lvl1pPr>
          </a:lstStyle>
          <a:p>
            <a:pPr lvl="0"/>
            <a:r>
              <a:rPr lang="en-US" dirty="0" smtClean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1886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ONLY//</a:t>
            </a:r>
            <a:r>
              <a:rPr lang="en-US" sz="800" b="0" dirty="0" smtClean="0">
                <a:solidFill>
                  <a:schemeClr val="accent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DRAFT</a:t>
            </a: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//PRE-DECISIONAL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48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188" r:id="rId2"/>
    <p:sldLayoutId id="2147484189" r:id="rId3"/>
    <p:sldLayoutId id="2147484190" r:id="rId4"/>
    <p:sldLayoutId id="2147484192" r:id="rId5"/>
    <p:sldLayoutId id="2147484239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UNCLASSIFIED//FOR OFFICIAL USE ONLY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8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UNCLASSIFIED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9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30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1371600" y="6638559"/>
            <a:ext cx="6400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0" y="1407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APPROVED</a:t>
            </a:r>
            <a:r>
              <a:rPr lang="en-US" sz="800" baseline="0" dirty="0" smtClean="0">
                <a:solidFill>
                  <a:schemeClr val="accent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FOR PUBLIC RELEASE</a:t>
            </a:r>
            <a:endParaRPr lang="en-US" sz="800" dirty="0">
              <a:solidFill>
                <a:schemeClr val="accent2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35627" y="6636780"/>
            <a:ext cx="4174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6AD103F-80C8-4104-B396-731727462289}" type="slidenum">
              <a:rPr lang="en-US" sz="800" b="1" smtClean="0">
                <a:solidFill>
                  <a:schemeClr val="accent2"/>
                </a:solidFill>
              </a:rPr>
              <a:pPr algn="r"/>
              <a:t>‹#›</a:t>
            </a:fld>
            <a:endParaRPr lang="en-US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8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kern="1200" cap="all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784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5143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828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Deryck James and Melvin Felton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Atmospheric Sensing Branch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Computational and Information Sciences Directorate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24 06 2019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Army Research Laboratory Doppler Lidar Measurements in NYC (Summer 2018)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Approved for public release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6906"/>
          <a:stretch/>
        </p:blipFill>
        <p:spPr>
          <a:xfrm>
            <a:off x="453529" y="2007903"/>
            <a:ext cx="8229600" cy="46517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8496" y="1269239"/>
            <a:ext cx="79560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Coastal wind flow:</a:t>
            </a:r>
          </a:p>
          <a:p>
            <a:r>
              <a:rPr lang="en-US" sz="1800" dirty="0"/>
              <a:t>CASPER (coupled air-sea processes and electromagnetic ducting research)</a:t>
            </a:r>
          </a:p>
        </p:txBody>
      </p:sp>
    </p:spTree>
    <p:extLst>
      <p:ext uri="{BB962C8B-B14F-4D97-AF65-F5344CB8AC3E}">
        <p14:creationId xmlns:p14="http://schemas.microsoft.com/office/powerpoint/2010/main" val="308182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2" y="1940752"/>
            <a:ext cx="8229600" cy="44988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3457" y="1241946"/>
            <a:ext cx="3218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Wake vortex detection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7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1230"/>
            <a:ext cx="9144000" cy="34418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2389" y="1451313"/>
            <a:ext cx="2924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Paratrooper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43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3100"/>
            <a:ext cx="9144000" cy="4370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9298" y="1105468"/>
            <a:ext cx="62376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Hampton University collaboration:</a:t>
            </a:r>
          </a:p>
          <a:p>
            <a:r>
              <a:rPr lang="en-US" sz="1800" dirty="0" smtClean="0"/>
              <a:t>Combine multiple </a:t>
            </a:r>
            <a:r>
              <a:rPr lang="en-US" sz="1800" dirty="0" err="1" smtClean="0"/>
              <a:t>lidar</a:t>
            </a:r>
            <a:r>
              <a:rPr lang="en-US" sz="1800" dirty="0" smtClean="0"/>
              <a:t> types to study the lower atmosphere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3263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1835"/>
            <a:ext cx="9144000" cy="41921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4748" y="1071581"/>
            <a:ext cx="5938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Wind flow during urban heat wave:</a:t>
            </a:r>
          </a:p>
          <a:p>
            <a:r>
              <a:rPr lang="en-US" sz="1800" dirty="0"/>
              <a:t>LISTOS (Long Island Sound Tropospheric Ozone Study)</a:t>
            </a:r>
          </a:p>
        </p:txBody>
      </p:sp>
    </p:spTree>
    <p:extLst>
      <p:ext uri="{BB962C8B-B14F-4D97-AF65-F5344CB8AC3E}">
        <p14:creationId xmlns:p14="http://schemas.microsoft.com/office/powerpoint/2010/main" val="355238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2018 NYC Doppler </a:t>
            </a:r>
            <a:r>
              <a:rPr lang="en-US" dirty="0" err="1" smtClean="0"/>
              <a:t>lidar</a:t>
            </a:r>
            <a:r>
              <a:rPr lang="en-US" dirty="0" smtClean="0"/>
              <a:t> measurements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3882"/>
            <a:ext cx="8458200" cy="54652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4136392"/>
            <a:ext cx="2971800" cy="212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56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874001" y="3732649"/>
            <a:ext cx="5065279" cy="1023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874001" y="858615"/>
            <a:ext cx="5065279" cy="13386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NYC Doppler </a:t>
            </a:r>
            <a:r>
              <a:rPr lang="en-US" dirty="0" err="1"/>
              <a:t>lidar</a:t>
            </a:r>
            <a:r>
              <a:rPr lang="en-US" dirty="0"/>
              <a:t> measurements </a:t>
            </a:r>
            <a:r>
              <a:rPr lang="en-US" cap="none" dirty="0"/>
              <a:t>(cont’d)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02" y="981445"/>
            <a:ext cx="3657600" cy="48603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0567" t="37417" r="5757" b="16041"/>
          <a:stretch/>
        </p:blipFill>
        <p:spPr>
          <a:xfrm>
            <a:off x="4367280" y="858615"/>
            <a:ext cx="4572000" cy="297640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996282" y="2197276"/>
            <a:ext cx="2877719" cy="15353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996281" y="858615"/>
            <a:ext cx="3370999" cy="13386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96281" y="3732649"/>
            <a:ext cx="3370999" cy="1023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280" y="3934851"/>
            <a:ext cx="4572000" cy="292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12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NYC Doppler </a:t>
            </a:r>
            <a:r>
              <a:rPr lang="en-US" dirty="0" err="1" smtClean="0"/>
              <a:t>lidar</a:t>
            </a:r>
            <a:r>
              <a:rPr lang="en-US" dirty="0" smtClean="0"/>
              <a:t> measurements </a:t>
            </a:r>
            <a:r>
              <a:rPr lang="en-US" cap="none" dirty="0" smtClean="0"/>
              <a:t>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086" y="2404566"/>
            <a:ext cx="5486400" cy="411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3898" y="1131142"/>
            <a:ext cx="86846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Day-time vs. night-time differences in atmospheric dynamics:</a:t>
            </a:r>
          </a:p>
          <a:p>
            <a:r>
              <a:rPr lang="en-US" dirty="0"/>
              <a:t>	</a:t>
            </a:r>
            <a:r>
              <a:rPr lang="en-US" dirty="0" smtClean="0"/>
              <a:t>-sun heats the earth’s surface and causes convection—</a:t>
            </a:r>
          </a:p>
          <a:p>
            <a:r>
              <a:rPr lang="en-US" dirty="0"/>
              <a:t>	</a:t>
            </a:r>
            <a:r>
              <a:rPr lang="en-US" dirty="0" smtClean="0"/>
              <a:t>upward and downward flows of 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226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NYC Doppler </a:t>
            </a:r>
            <a:r>
              <a:rPr lang="en-US" dirty="0" err="1"/>
              <a:t>lidar</a:t>
            </a:r>
            <a:r>
              <a:rPr lang="en-US" dirty="0"/>
              <a:t> measurements </a:t>
            </a:r>
            <a:r>
              <a:rPr lang="en-US" cap="none" dirty="0"/>
              <a:t>(cont’d)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28" y="2676338"/>
            <a:ext cx="5029200" cy="39350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0628" y="900752"/>
            <a:ext cx="653255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What type of atmospheric dynamics/trends are captured</a:t>
            </a:r>
          </a:p>
          <a:p>
            <a:r>
              <a:rPr lang="en-US" sz="2000" dirty="0"/>
              <a:t>b</a:t>
            </a:r>
            <a:r>
              <a:rPr lang="en-US" sz="2000" dirty="0" smtClean="0"/>
              <a:t>y the Doppler </a:t>
            </a:r>
            <a:r>
              <a:rPr lang="en-US" sz="2000" dirty="0" err="1" smtClean="0"/>
              <a:t>lidars</a:t>
            </a:r>
            <a:r>
              <a:rPr lang="en-US" sz="2000" dirty="0" smtClean="0"/>
              <a:t> under these three scenarios?: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-pre heat wave conditions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-heat wave conditions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-post heat wave conditions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22583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data format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4810"/>
            <a:ext cx="9144000" cy="5711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360" y="4047205"/>
            <a:ext cx="5486400" cy="26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8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Lidar—</a:t>
            </a:r>
            <a:r>
              <a:rPr lang="en-US" cap="none" dirty="0" smtClean="0"/>
              <a:t>system design</a:t>
            </a:r>
            <a:endParaRPr lang="en-US" cap="none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38963"/>
            <a:ext cx="90901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dirty="0"/>
          </a:p>
          <a:p>
            <a:r>
              <a:rPr lang="en-US" sz="1600" dirty="0"/>
              <a:t>-Some Doppler </a:t>
            </a:r>
            <a:r>
              <a:rPr lang="en-US" sz="1600" dirty="0" err="1"/>
              <a:t>lidars</a:t>
            </a:r>
            <a:r>
              <a:rPr lang="en-US" sz="1600" dirty="0"/>
              <a:t> have full upper-hemispheric scanning capability, which enables </a:t>
            </a:r>
            <a:r>
              <a:rPr lang="en-US" sz="1600" dirty="0" smtClean="0"/>
              <a:t>3D </a:t>
            </a:r>
            <a:r>
              <a:rPr lang="en-US" sz="1600" dirty="0"/>
              <a:t>mapping </a:t>
            </a:r>
            <a:endParaRPr lang="en-US" sz="1600" dirty="0" smtClean="0"/>
          </a:p>
          <a:p>
            <a:r>
              <a:rPr lang="en-US" sz="1600" dirty="0" smtClean="0"/>
              <a:t>of </a:t>
            </a:r>
            <a:r>
              <a:rPr lang="en-US" sz="1600" dirty="0"/>
              <a:t>turbulent flows in the atmospheric boundary </a:t>
            </a:r>
            <a:r>
              <a:rPr lang="en-US" sz="1600" dirty="0" smtClean="0"/>
              <a:t>layer</a:t>
            </a:r>
          </a:p>
          <a:p>
            <a:endParaRPr lang="en-US" sz="1600" dirty="0"/>
          </a:p>
          <a:p>
            <a:r>
              <a:rPr lang="en-US" sz="1600" dirty="0"/>
              <a:t>-Others systems have partial scanning capabilities; these systems are capable of measuring a </a:t>
            </a:r>
            <a:endParaRPr lang="en-US" sz="1600" dirty="0" smtClean="0"/>
          </a:p>
          <a:p>
            <a:r>
              <a:rPr lang="en-US" sz="1600" dirty="0" smtClean="0"/>
              <a:t>much </a:t>
            </a:r>
            <a:r>
              <a:rPr lang="en-US" sz="1600" dirty="0"/>
              <a:t>reduced volume of the atmosphere but still provide useful range-resolved wind </a:t>
            </a:r>
            <a:r>
              <a:rPr lang="en-US" sz="1600" dirty="0" smtClean="0"/>
              <a:t>data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0" y="3380141"/>
            <a:ext cx="3886200" cy="3422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687" y="3791840"/>
            <a:ext cx="3200400" cy="2837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91367" y="3453286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Partial scanning system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6125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data format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6204"/>
            <a:ext cx="9144000" cy="5148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773" y="1029489"/>
            <a:ext cx="2889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profile data: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701" t="5983" r="34901" b="3161"/>
          <a:stretch/>
        </p:blipFill>
        <p:spPr>
          <a:xfrm>
            <a:off x="3657600" y="2003867"/>
            <a:ext cx="4114800" cy="464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4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183" t="5367" r="49254"/>
          <a:stretch/>
        </p:blipFill>
        <p:spPr>
          <a:xfrm>
            <a:off x="122828" y="1678673"/>
            <a:ext cx="3291840" cy="39290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989" y="912390"/>
            <a:ext cx="5486400" cy="563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932" t="13133" r="16478" b="2716"/>
          <a:stretch/>
        </p:blipFill>
        <p:spPr>
          <a:xfrm>
            <a:off x="0" y="2374711"/>
            <a:ext cx="4790364" cy="28114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10508"/>
          <a:stretch/>
        </p:blipFill>
        <p:spPr>
          <a:xfrm>
            <a:off x="4790364" y="2018837"/>
            <a:ext cx="4206240" cy="273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15" y="1635721"/>
            <a:ext cx="6172200" cy="34690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112" y="2970424"/>
            <a:ext cx="4572000" cy="36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scan types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69" y="1690312"/>
            <a:ext cx="8229600" cy="462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7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Doppler Lidar—</a:t>
            </a:r>
            <a:r>
              <a:rPr lang="en-US" cap="none" dirty="0" smtClean="0"/>
              <a:t>vertical profiles</a:t>
            </a:r>
            <a:endParaRPr lang="en-US" cap="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57" y="781050"/>
            <a:ext cx="7772400" cy="582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9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98" y="1546343"/>
            <a:ext cx="5944115" cy="51027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7075" y="951328"/>
            <a:ext cx="6931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Urban transport and dispersion: Pentagon Shield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49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 </a:t>
            </a:r>
            <a:r>
              <a:rPr lang="en-US" dirty="0" err="1" smtClean="0"/>
              <a:t>lidar</a:t>
            </a:r>
            <a:r>
              <a:rPr lang="en-US" dirty="0" smtClean="0"/>
              <a:t>—</a:t>
            </a:r>
            <a:r>
              <a:rPr lang="en-US" cap="none" dirty="0" smtClean="0"/>
              <a:t>how we use them (cont’d)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419" y="1885066"/>
            <a:ext cx="6400800" cy="46545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5667" y="1146402"/>
            <a:ext cx="78450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Wind flow in complex mountain terrain: </a:t>
            </a:r>
          </a:p>
          <a:p>
            <a:r>
              <a:rPr lang="en-US" sz="1800" dirty="0"/>
              <a:t>MATERHORN (Mountain Terrain Atmospheric Modelling and Observations)</a:t>
            </a:r>
          </a:p>
        </p:txBody>
      </p:sp>
    </p:spTree>
    <p:extLst>
      <p:ext uri="{BB962C8B-B14F-4D97-AF65-F5344CB8AC3E}">
        <p14:creationId xmlns:p14="http://schemas.microsoft.com/office/powerpoint/2010/main" val="393828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NCLASSIFIED//FOUO//DRAFT//PRE-DECISIONAL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UNCLASSIFIED//FOR OFFICIAL USE ONLY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UNCLASSIFIED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APPROVED FOR PUBLIC RELEASE">
  <a:themeElements>
    <a:clrScheme name="US Army Color Palette">
      <a:dk1>
        <a:srgbClr val="000000"/>
      </a:dk1>
      <a:lt1>
        <a:srgbClr val="FFFFFF"/>
      </a:lt1>
      <a:dk2>
        <a:srgbClr val="FFDA3D"/>
      </a:dk2>
      <a:lt2>
        <a:srgbClr val="CCCCCC"/>
      </a:lt2>
      <a:accent1>
        <a:srgbClr val="333C33"/>
      </a:accent1>
      <a:accent2>
        <a:srgbClr val="717365"/>
      </a:accent2>
      <a:accent3>
        <a:srgbClr val="BFB8AB"/>
      </a:accent3>
      <a:accent4>
        <a:srgbClr val="B8B9B2"/>
      </a:accent4>
      <a:accent5>
        <a:srgbClr val="DBDCD8"/>
      </a:accent5>
      <a:accent6>
        <a:srgbClr val="333333"/>
      </a:accent6>
      <a:hlink>
        <a:srgbClr val="FFDA3D"/>
      </a:hlink>
      <a:folHlink>
        <a:srgbClr val="BFB8A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F177B2FE6EB01A4CB29C652E415E2656" ma:contentTypeVersion="11" ma:contentTypeDescription="Upload an image or a photograph." ma:contentTypeScope="" ma:versionID="f320764365f13f50dd47b542c61f0f3c">
  <xsd:schema xmlns:xsd="http://www.w3.org/2001/XMLSchema" xmlns:xs="http://www.w3.org/2001/XMLSchema" xmlns:p="http://schemas.microsoft.com/office/2006/metadata/properties" xmlns:ns1="http://schemas.microsoft.com/sharepoint/v3" xmlns:ns2="2c061caa-ac96-4ed1-b74a-abb1169dd94c" xmlns:ns3="8acc76ce-4927-4c10-947a-54b615abcc3a" targetNamespace="http://schemas.microsoft.com/office/2006/metadata/properties" ma:root="true" ma:fieldsID="4ef1a987c416b8de0673a0f47df6a8c9" ns1:_="" ns2:_="" ns3:_="">
    <xsd:import namespace="http://schemas.microsoft.com/sharepoint/v3"/>
    <xsd:import namespace="2c061caa-ac96-4ed1-b74a-abb1169dd94c"/>
    <xsd:import namespace="8acc76ce-4927-4c10-947a-54b615abcc3a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  <xsd:element ref="ns1:ThumbnailExists" minOccurs="0"/>
                <xsd:element ref="ns1:PreviewExists" minOccurs="0"/>
                <xsd:element ref="ns1:AlternateThumbnailUrl" minOccurs="0"/>
                <xsd:element ref="ns2:Organization" minOccurs="0"/>
                <xsd:element ref="ns2:SharedWithUsers" minOccurs="0"/>
                <xsd:element ref="ns3:Display_x0020_Name" minOccurs="0"/>
                <xsd:element ref="ns3:Desktop" minOccurs="0"/>
                <xsd:element ref="ns3:Group" minOccurs="0"/>
                <xsd:element ref="ns3:DL_Link" minOccurs="0"/>
                <xsd:element ref="ns3:FileType0" minOccurs="0"/>
                <xsd:element ref="ns3:SortOrd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>
          <xsd:maxLength value="255"/>
        </xsd:restriction>
      </xsd:simpleType>
    </xsd:element>
    <xsd:element name="ThumbnailExists" ma:index="23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24" nillable="true" ma:displayName="Preview Exists" ma:default="FALSE" ma:hidden="true" ma:internalName="PreviewExists" ma:readOnly="true">
      <xsd:simpleType>
        <xsd:restriction base="dms:Boolean"/>
      </xsd:simpleType>
    </xsd:element>
    <xsd:element name="AlternateThumbnailUrl" ma:index="25" nillable="true" ma:displayName="Preview Image URL" ma:format="Image" ma:hidden="true" ma:internalName="AlternateThumbnail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061caa-ac96-4ed1-b74a-abb1169dd94c" elementFormDefault="qualified">
    <xsd:import namespace="http://schemas.microsoft.com/office/2006/documentManagement/types"/>
    <xsd:import namespace="http://schemas.microsoft.com/office/infopath/2007/PartnerControls"/>
    <xsd:element name="Organization" ma:index="26" nillable="true" ma:displayName="Organization" ma:default="HQ RDECOM" ma:format="Dropdown" ma:internalName="Organization">
      <xsd:simpleType>
        <xsd:restriction base="dms:Choice">
          <xsd:enumeration value="All"/>
          <xsd:enumeration value="HQ RDECOM"/>
          <xsd:enumeration value="AMRDEC"/>
          <xsd:enumeration value="AMSAA"/>
          <xsd:enumeration value="ARDEC"/>
          <xsd:enumeration value="ARL"/>
          <xsd:enumeration value="CERDEC"/>
          <xsd:enumeration value="ECBC"/>
          <xsd:enumeration value="NSRDEC"/>
          <xsd:enumeration value="TARDEC"/>
        </xsd:restriction>
      </xsd:simpleType>
    </xsd:element>
    <xsd:element name="SharedWithUsers" ma:index="2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c76ce-4927-4c10-947a-54b615abcc3a" elementFormDefault="qualified">
    <xsd:import namespace="http://schemas.microsoft.com/office/2006/documentManagement/types"/>
    <xsd:import namespace="http://schemas.microsoft.com/office/infopath/2007/PartnerControls"/>
    <xsd:element name="Display_x0020_Name" ma:index="28" nillable="true" ma:displayName="Display Name" ma:internalName="Display_x0020_Name">
      <xsd:simpleType>
        <xsd:restriction base="dms:Text">
          <xsd:maxLength value="255"/>
        </xsd:restriction>
      </xsd:simpleType>
    </xsd:element>
    <xsd:element name="Desktop" ma:index="29" nillable="true" ma:displayName="Tab" ma:format="Dropdown" ma:internalName="Desktop">
      <xsd:simpleType>
        <xsd:restriction base="dms:Choice">
          <xsd:enumeration value="Professional"/>
          <xsd:enumeration value="Both"/>
        </xsd:restriction>
      </xsd:simpleType>
    </xsd:element>
    <xsd:element name="Group" ma:index="30" nillable="true" ma:displayName="Group" ma:format="Dropdown" ma:internalName="Group">
      <xsd:simpleType>
        <xsd:restriction base="dms:Choice">
          <xsd:enumeration value="Army Logo"/>
          <xsd:enumeration value="Bi-Fold Brochure"/>
          <xsd:enumeration value="Bio"/>
          <xsd:enumeration value="Business Card"/>
          <xsd:enumeration value="Command Lineage"/>
          <xsd:enumeration value="Fact Sheet"/>
          <xsd:enumeration value="Large Poster"/>
          <xsd:enumeration value="Small Poster"/>
          <xsd:enumeration value="Specific Lineage"/>
          <xsd:enumeration value="PowerPoint"/>
          <xsd:enumeration value="Social Media"/>
          <xsd:enumeration value="Tri-Fold Brochure"/>
        </xsd:restriction>
      </xsd:simpleType>
    </xsd:element>
    <xsd:element name="DL_Link" ma:index="31" nillable="true" ma:displayName="Download" ma:format="Hyperlink" ma:internalName="DL_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ileType0" ma:index="33" nillable="true" ma:displayName="FileType" ma:format="Dropdown" ma:internalName="FileType0">
      <xsd:simpleType>
        <xsd:restriction base="dms:Choice">
          <xsd:enumeration value="docx"/>
          <xsd:enumeration value="eps"/>
          <xsd:enumeration value="indd"/>
          <xsd:enumeration value="pdf"/>
          <xsd:enumeration value="png"/>
          <xsd:enumeration value="pptx"/>
        </xsd:restriction>
      </xsd:simpleType>
    </xsd:element>
    <xsd:element name="SortOrder" ma:index="34" nillable="true" ma:displayName="SortOrder" ma:default="01 – Army Logo" ma:format="Dropdown" ma:internalName="SortOrder">
      <xsd:simpleType>
        <xsd:restriction base="dms:Choice">
          <xsd:enumeration value="01 – Army Logo"/>
          <xsd:enumeration value="02 – Command Lineage"/>
          <xsd:enumeration value="03 – Competency Lineage"/>
          <xsd:enumeration value="04 – PowerPoint (Briefing) Templates"/>
          <xsd:enumeration value="05 – Business Card Templates"/>
          <xsd:enumeration value="06 – Name Tent Templates"/>
          <xsd:enumeration value="07 – Social Media"/>
          <xsd:enumeration value="08 – VTC Signs"/>
          <xsd:enumeration value="09 – Poster Templates (Small – 11&quot;x17&quot;)"/>
          <xsd:enumeration value="10 – Poster Templates (Large – 11&quot;x17&quot;)"/>
          <xsd:enumeration value="11 – Fact Sheet Templates"/>
          <xsd:enumeration value="12 – Brochure Templates (Bi-Fold)"/>
          <xsd:enumeration value="13 – Brochure Templates (Tri-Fold)"/>
          <xsd:enumeration value="14 – Bio Templates"/>
          <xsd:enumeration value="15 - Exterior Signag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lternateThumbnailUrl xmlns="http://schemas.microsoft.com/sharepoint/v3">
      <Url xsi:nil="true"/>
      <Description xsi:nil="true"/>
    </AlternateThumbnailUrl>
    <Group xmlns="8acc76ce-4927-4c10-947a-54b615abcc3a">PowerPoint</Group>
    <Display_x0020_Name xmlns="8acc76ce-4927-4c10-947a-54b615abcc3a">CCDC Army Research Laboratory – PowerPoint (Briefing) – Standard Format</Display_x0020_Name>
    <ImageCreateDate xmlns="http://schemas.microsoft.com/sharepoint/v3" xsi:nil="true"/>
    <Organization xmlns="2c061caa-ac96-4ed1-b74a-abb1169dd94c">ARL</Organization>
    <Description xmlns="http://schemas.microsoft.com/sharepoint/v3" xsi:nil="true"/>
    <Desktop xmlns="8acc76ce-4927-4c10-947a-54b615abcc3a">Both</Desktop>
    <DL_Link xmlns="8acc76ce-4927-4c10-947a-54b615abcc3a">
      <Url>https://rdecom.apgea.army.mil/_layouts/download.aspx?SourceUrl=https://rdecom.apgea.army.mil/BP/BrandItems/PowerPoint_Template_RLB.pptx</Url>
      <Description>DOWNLOAD</Description>
    </DL_Link>
    <FileType0 xmlns="8acc76ce-4927-4c10-947a-54b615abcc3a">pptx</FileType0>
    <SortOrder xmlns="8acc76ce-4927-4c10-947a-54b615abcc3a">04 – PowerPoint (Briefing) Templates</SortOrd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CB1D6C-4708-4946-9D73-8E1A5A223D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c061caa-ac96-4ed1-b74a-abb1169dd94c"/>
    <ds:schemaRef ds:uri="8acc76ce-4927-4c10-947a-54b615abcc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FEFD74-9FBC-4157-8802-AFD8EC757C9F}">
  <ds:schemaRefs>
    <ds:schemaRef ds:uri="http://schemas.microsoft.com/office/2006/documentManagement/types"/>
    <ds:schemaRef ds:uri="http://schemas.openxmlformats.org/package/2006/metadata/core-properties"/>
    <ds:schemaRef ds:uri="2c061caa-ac96-4ed1-b74a-abb1169dd94c"/>
    <ds:schemaRef ds:uri="http://purl.org/dc/elements/1.1/"/>
    <ds:schemaRef ds:uri="8acc76ce-4927-4c10-947a-54b615abcc3a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13FA5FF-2111-4E01-9BF6-3626FF06C5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7194</TotalTime>
  <Words>300</Words>
  <Application>Microsoft Office PowerPoint</Application>
  <PresentationFormat>On-screen Show (4:3)</PresentationFormat>
  <Paragraphs>52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ＭＳ Ｐゴシック</vt:lpstr>
      <vt:lpstr>Arial</vt:lpstr>
      <vt:lpstr>Arial Bold</vt:lpstr>
      <vt:lpstr>1_UNCLASSIFIED//FOUO//DRAFT//PRE-DECISIONAL</vt:lpstr>
      <vt:lpstr>2_UNCLASSIFIED//FOR OFFICIAL USE ONLY</vt:lpstr>
      <vt:lpstr>3_UNCLASSIFIED</vt:lpstr>
      <vt:lpstr>4_APPROVED FOR PUBLIC RELEASE</vt:lpstr>
      <vt:lpstr>PowerPoint Presentation</vt:lpstr>
      <vt:lpstr>Doppler Lidar—system design</vt:lpstr>
      <vt:lpstr>Doppler lidar—scan types</vt:lpstr>
      <vt:lpstr>Doppler lidar—scan types (cont’d)</vt:lpstr>
      <vt:lpstr>Doppler lidar—scan types (cont’d)</vt:lpstr>
      <vt:lpstr>Doppler lidar—scan types (cont’d)</vt:lpstr>
      <vt:lpstr>Doppler Lidar—vertical profiles</vt:lpstr>
      <vt:lpstr>Doppler lidar—how we use them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Doppler lidar—how we use them (cont’d)</vt:lpstr>
      <vt:lpstr>2018 NYC Doppler lidar measurements</vt:lpstr>
      <vt:lpstr>NYC Doppler lidar measurements (cont’d)</vt:lpstr>
      <vt:lpstr>NYC Doppler lidar measurements (cont’d)</vt:lpstr>
      <vt:lpstr>NYC Doppler lidar measurements (cont’d)</vt:lpstr>
      <vt:lpstr>Doppler lidar—data format</vt:lpstr>
      <vt:lpstr>Doppler lidar—data format (cont’d)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U.S. Army</dc:title>
  <dc:subject>Active Army</dc:subject>
  <dc:creator>MWG</dc:creator>
  <cp:keywords/>
  <dc:description/>
  <cp:lastModifiedBy>Felton, Melvin A (CIV)</cp:lastModifiedBy>
  <cp:revision>188</cp:revision>
  <cp:lastPrinted>2018-04-12T16:00:29Z</cp:lastPrinted>
  <dcterms:created xsi:type="dcterms:W3CDTF">2016-09-22T11:21:33Z</dcterms:created>
  <dcterms:modified xsi:type="dcterms:W3CDTF">2020-06-15T18:43:35Z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0x01010200F177B2FE6EB01A4CB29C652E415E2656</vt:lpwstr>
  </property>
  <property fmtid="{D5CDD505-2E9C-101B-9397-08002B2CF9AE}" pid="4" name="WorkflowChangePath">
    <vt:lpwstr>fa62ed53-5d34-4242-83f6-2fedcb8fc24a,5;fa62ed53-5d34-4242-83f6-2fedcb8fc24a,7;fa62ed53-5d34-4242-83f6-2fedcb8fc24a,11;fa62ed53-5d34-4242-83f6-2fedcb8fc24a,13;fa62ed53-5d34-4242-83f6-2fedcb8fc24a,15;fa62ed53-5d34-4242-83f6-2fedcb8fc24a,15;fa62ed53-5d34-424</vt:lpwstr>
  </property>
</Properties>
</file>